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4"/>
  </p:sldMasterIdLst>
  <p:notesMasterIdLst>
    <p:notesMasterId r:id="rId32"/>
  </p:notesMasterIdLst>
  <p:sldIdLst>
    <p:sldId id="735" r:id="rId5"/>
    <p:sldId id="257" r:id="rId6"/>
    <p:sldId id="727" r:id="rId7"/>
    <p:sldId id="274" r:id="rId8"/>
    <p:sldId id="258" r:id="rId9"/>
    <p:sldId id="283" r:id="rId10"/>
    <p:sldId id="288" r:id="rId11"/>
    <p:sldId id="259" r:id="rId12"/>
    <p:sldId id="732" r:id="rId13"/>
    <p:sldId id="289" r:id="rId14"/>
    <p:sldId id="291" r:id="rId15"/>
    <p:sldId id="284" r:id="rId16"/>
    <p:sldId id="292" r:id="rId17"/>
    <p:sldId id="733" r:id="rId18"/>
    <p:sldId id="731" r:id="rId19"/>
    <p:sldId id="726" r:id="rId20"/>
    <p:sldId id="294" r:id="rId21"/>
    <p:sldId id="729" r:id="rId22"/>
    <p:sldId id="734" r:id="rId23"/>
    <p:sldId id="295" r:id="rId24"/>
    <p:sldId id="298" r:id="rId25"/>
    <p:sldId id="724" r:id="rId26"/>
    <p:sldId id="299" r:id="rId27"/>
    <p:sldId id="296" r:id="rId28"/>
    <p:sldId id="725" r:id="rId29"/>
    <p:sldId id="728" r:id="rId30"/>
    <p:sldId id="276" r:id="rId31"/>
  </p:sldIdLst>
  <p:sldSz cx="9144000" cy="5143500" type="screen16x9"/>
  <p:notesSz cx="7315200" cy="96012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Myriad Web Pro" panose="020B060402020202020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e Perio, Marie A. (CDC/NIOSH/OD)" initials="DPMA(" lastIdx="2" clrIdx="6">
    <p:extLst>
      <p:ext uri="{19B8F6BF-5375-455C-9EA6-DF929625EA0E}">
        <p15:presenceInfo xmlns:p15="http://schemas.microsoft.com/office/powerpoint/2012/main" userId="S::HGJ1@cdc.gov::c0ec88f1-d730-4d4b-b5bd-d77bd4690932" providerId="AD"/>
      </p:ext>
    </p:extLst>
  </p:cmAuthor>
  <p:cmAuthor id="1" name="Dennison, Cori (CDC/DDID/NCEZID/DHQP)" initials="DC(" lastIdx="71" clrIdx="0">
    <p:extLst>
      <p:ext uri="{19B8F6BF-5375-455C-9EA6-DF929625EA0E}">
        <p15:presenceInfo xmlns:p15="http://schemas.microsoft.com/office/powerpoint/2012/main" userId="S::ovj4@cdc.gov::313bf176-3750-4a1a-a1b1-260c93aca0a8" providerId="AD"/>
      </p:ext>
    </p:extLst>
  </p:cmAuthor>
  <p:cmAuthor id="8" name="Stewart, Rebekah (CDC/DDID/NCHHSTP/DTE)" initials="S(" lastIdx="3" clrIdx="7">
    <p:extLst>
      <p:ext uri="{19B8F6BF-5375-455C-9EA6-DF929625EA0E}">
        <p15:presenceInfo xmlns:p15="http://schemas.microsoft.com/office/powerpoint/2012/main" userId="S::yxp5@cdc.gov::6ae75549-9d01-4caa-988a-237553ca6acf" providerId="AD"/>
      </p:ext>
    </p:extLst>
  </p:cmAuthor>
  <p:cmAuthor id="2" name="Lessa, Fernanda (CDC/DDID/NCEZID/DHQP)" initials="LF(" lastIdx="62" clrIdx="1">
    <p:extLst>
      <p:ext uri="{19B8F6BF-5375-455C-9EA6-DF929625EA0E}">
        <p15:presenceInfo xmlns:p15="http://schemas.microsoft.com/office/powerpoint/2012/main" userId="S::dta3@cdc.gov::3b10506a-91e0-4aa6-8e4a-b48f1b2c20e9" providerId="AD"/>
      </p:ext>
    </p:extLst>
  </p:cmAuthor>
  <p:cmAuthor id="9" name="Gastanaduy, Paul A. (CDC/DDID/NCIRD/DVD)" initials="G(" lastIdx="1" clrIdx="8">
    <p:extLst>
      <p:ext uri="{19B8F6BF-5375-455C-9EA6-DF929625EA0E}">
        <p15:presenceInfo xmlns:p15="http://schemas.microsoft.com/office/powerpoint/2012/main" userId="S::vid7@cdc.gov::0455c81a-1fcc-40af-b253-eb7e447073eb" providerId="AD"/>
      </p:ext>
    </p:extLst>
  </p:cmAuthor>
  <p:cmAuthor id="3" name="Smith, Rachel M. (CDC/DDID/NCEZID/DHQP)" initials="SRM(" lastIdx="19" clrIdx="2">
    <p:extLst>
      <p:ext uri="{19B8F6BF-5375-455C-9EA6-DF929625EA0E}">
        <p15:presenceInfo xmlns:p15="http://schemas.microsoft.com/office/powerpoint/2012/main" userId="S::vih9@cdc.gov::dc4abae0-7ac9-444b-87ad-86f55ae96850" providerId="AD"/>
      </p:ext>
    </p:extLst>
  </p:cmAuthor>
  <p:cmAuthor id="10" name="Gregory, Christopher (CDC/DDID/NCEZID/DVBD)" initials="G(" lastIdx="10" clrIdx="9">
    <p:extLst>
      <p:ext uri="{19B8F6BF-5375-455C-9EA6-DF929625EA0E}">
        <p15:presenceInfo xmlns:p15="http://schemas.microsoft.com/office/powerpoint/2012/main" userId="S::hgk4@cdc.gov::53fae4ee-23a6-4e91-b8bf-3975162215e7" providerId="AD"/>
      </p:ext>
    </p:extLst>
  </p:cmAuthor>
  <p:cmAuthor id="4" name="Allen, Elizabeth (CDC/DDID/NCEZID/DPEI)" initials="A(" lastIdx="3" clrIdx="3">
    <p:extLst>
      <p:ext uri="{19B8F6BF-5375-455C-9EA6-DF929625EA0E}">
        <p15:presenceInfo xmlns:p15="http://schemas.microsoft.com/office/powerpoint/2012/main" userId="S::lrk5@cdc.gov::24353ebf-5eb5-4186-97ca-33d65e307034" providerId="AD"/>
      </p:ext>
    </p:extLst>
  </p:cmAuthor>
  <p:cmAuthor id="11" name="Johnson, Valerie (CDC/DDID/NCEZID/OD)" initials="JV(" lastIdx="2" clrIdx="10">
    <p:extLst>
      <p:ext uri="{19B8F6BF-5375-455C-9EA6-DF929625EA0E}">
        <p15:presenceInfo xmlns:p15="http://schemas.microsoft.com/office/powerpoint/2012/main" userId="S::vxj1@cdc.gov::dca7b519-9f5c-4daf-83ff-177d475a6037" providerId="AD"/>
      </p:ext>
    </p:extLst>
  </p:cmAuthor>
  <p:cmAuthor id="5" name="McDonald, Clifford (CDC/DDID/NCEZID/DHQP)" initials="M(" lastIdx="2" clrIdx="4">
    <p:extLst>
      <p:ext uri="{19B8F6BF-5375-455C-9EA6-DF929625EA0E}">
        <p15:presenceInfo xmlns:p15="http://schemas.microsoft.com/office/powerpoint/2012/main" userId="S::ljm3@cdc.gov::a8e632a6-8325-40a5-bedf-642b8079d667" providerId="AD"/>
      </p:ext>
    </p:extLst>
  </p:cmAuthor>
  <p:cmAuthor id="12" name="Lee, Chung-Won (CDC/DDPHSIS/CGH/GID)" initials="LC(" lastIdx="6" clrIdx="11">
    <p:extLst>
      <p:ext uri="{19B8F6BF-5375-455C-9EA6-DF929625EA0E}">
        <p15:presenceInfo xmlns:p15="http://schemas.microsoft.com/office/powerpoint/2012/main" userId="S::cwl4@cdc.gov::742a1b0e-405f-4619-8625-221e45cb1110" providerId="AD"/>
      </p:ext>
    </p:extLst>
  </p:cmAuthor>
  <p:cmAuthor id="6" name="Neblett Fanfair, Robyn C. (CDC/DDID/NCHHSTP/DHPSE)" initials="N(" lastIdx="2" clrIdx="5">
    <p:extLst>
      <p:ext uri="{19B8F6BF-5375-455C-9EA6-DF929625EA0E}">
        <p15:presenceInfo xmlns:p15="http://schemas.microsoft.com/office/powerpoint/2012/main" userId="S::iyo5@cdc.gov::e91cb8bd-b748-40b9-aa8b-8539ec251a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2C2C"/>
    <a:srgbClr val="F0A82C"/>
    <a:srgbClr val="2D2D2D"/>
    <a:srgbClr val="006A71"/>
    <a:srgbClr val="FBAB18"/>
    <a:srgbClr val="E6E6E6"/>
    <a:srgbClr val="FFFFFF"/>
    <a:srgbClr val="292B6E"/>
    <a:srgbClr val="B01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A2A406-58A8-490F-9EF5-98676B9D4098}" v="12" dt="2021-07-27T16:20:23.8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15" autoAdjust="0"/>
    <p:restoredTop sz="66751" autoAdjust="0"/>
  </p:normalViewPr>
  <p:slideViewPr>
    <p:cSldViewPr snapToGrid="0">
      <p:cViewPr varScale="1">
        <p:scale>
          <a:sx n="72" d="100"/>
          <a:sy n="72" d="100"/>
        </p:scale>
        <p:origin x="1315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2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nison, Cori (CDC/DDID/NCEZID/DHQP) (CTR)" userId="313bf176-3750-4a1a-a1b1-260c93aca0a8" providerId="ADAL" clId="{64A2A406-58A8-490F-9EF5-98676B9D4098}"/>
    <pc:docChg chg="undo custSel addSld modSld sldOrd">
      <pc:chgData name="Dennison, Cori (CDC/DDID/NCEZID/DHQP) (CTR)" userId="313bf176-3750-4a1a-a1b1-260c93aca0a8" providerId="ADAL" clId="{64A2A406-58A8-490F-9EF5-98676B9D4098}" dt="2021-07-27T23:28:17.284" v="91" actId="20577"/>
      <pc:docMkLst>
        <pc:docMk/>
      </pc:docMkLst>
      <pc:sldChg chg="modSp mod">
        <pc:chgData name="Dennison, Cori (CDC/DDID/NCEZID/DHQP) (CTR)" userId="313bf176-3750-4a1a-a1b1-260c93aca0a8" providerId="ADAL" clId="{64A2A406-58A8-490F-9EF5-98676B9D4098}" dt="2021-07-27T23:28:17.284" v="91" actId="20577"/>
        <pc:sldMkLst>
          <pc:docMk/>
          <pc:sldMk cId="3808044606" sldId="725"/>
        </pc:sldMkLst>
        <pc:spChg chg="mod">
          <ac:chgData name="Dennison, Cori (CDC/DDID/NCEZID/DHQP) (CTR)" userId="313bf176-3750-4a1a-a1b1-260c93aca0a8" providerId="ADAL" clId="{64A2A406-58A8-490F-9EF5-98676B9D4098}" dt="2021-07-27T23:28:17.284" v="91" actId="20577"/>
          <ac:spMkLst>
            <pc:docMk/>
            <pc:sldMk cId="3808044606" sldId="725"/>
            <ac:spMk id="3" creationId="{675C0E2C-569A-4AC2-9991-8B5D4C8E1111}"/>
          </ac:spMkLst>
        </pc:spChg>
      </pc:sldChg>
      <pc:sldChg chg="addSp delSp modSp new mod ord modClrScheme chgLayout">
        <pc:chgData name="Dennison, Cori (CDC/DDID/NCEZID/DHQP) (CTR)" userId="313bf176-3750-4a1a-a1b1-260c93aca0a8" providerId="ADAL" clId="{64A2A406-58A8-490F-9EF5-98676B9D4098}" dt="2021-07-27T16:20:23.875" v="49" actId="1076"/>
        <pc:sldMkLst>
          <pc:docMk/>
          <pc:sldMk cId="2590053259" sldId="735"/>
        </pc:sldMkLst>
        <pc:spChg chg="del mod ord">
          <ac:chgData name="Dennison, Cori (CDC/DDID/NCEZID/DHQP) (CTR)" userId="313bf176-3750-4a1a-a1b1-260c93aca0a8" providerId="ADAL" clId="{64A2A406-58A8-490F-9EF5-98676B9D4098}" dt="2021-07-27T16:18:16.769" v="3" actId="700"/>
          <ac:spMkLst>
            <pc:docMk/>
            <pc:sldMk cId="2590053259" sldId="735"/>
            <ac:spMk id="2" creationId="{29C7BC42-B453-43CC-BEAB-CF4B71DCB806}"/>
          </ac:spMkLst>
        </pc:spChg>
        <pc:spChg chg="del">
          <ac:chgData name="Dennison, Cori (CDC/DDID/NCEZID/DHQP) (CTR)" userId="313bf176-3750-4a1a-a1b1-260c93aca0a8" providerId="ADAL" clId="{64A2A406-58A8-490F-9EF5-98676B9D4098}" dt="2021-07-27T16:18:16.769" v="3" actId="700"/>
          <ac:spMkLst>
            <pc:docMk/>
            <pc:sldMk cId="2590053259" sldId="735"/>
            <ac:spMk id="3" creationId="{CCE12823-2B68-4CE7-8191-3E376819EF0E}"/>
          </ac:spMkLst>
        </pc:spChg>
        <pc:spChg chg="del mod ord">
          <ac:chgData name="Dennison, Cori (CDC/DDID/NCEZID/DHQP) (CTR)" userId="313bf176-3750-4a1a-a1b1-260c93aca0a8" providerId="ADAL" clId="{64A2A406-58A8-490F-9EF5-98676B9D4098}" dt="2021-07-27T16:18:16.769" v="3" actId="700"/>
          <ac:spMkLst>
            <pc:docMk/>
            <pc:sldMk cId="2590053259" sldId="735"/>
            <ac:spMk id="4" creationId="{8AF42E77-154C-4227-92AA-3FCA46051722}"/>
          </ac:spMkLst>
        </pc:spChg>
        <pc:spChg chg="add mod ord">
          <ac:chgData name="Dennison, Cori (CDC/DDID/NCEZID/DHQP) (CTR)" userId="313bf176-3750-4a1a-a1b1-260c93aca0a8" providerId="ADAL" clId="{64A2A406-58A8-490F-9EF5-98676B9D4098}" dt="2021-07-27T16:18:54.867" v="29" actId="1076"/>
          <ac:spMkLst>
            <pc:docMk/>
            <pc:sldMk cId="2590053259" sldId="735"/>
            <ac:spMk id="5" creationId="{21B63538-557E-455B-8E36-DA1DE12CF19D}"/>
          </ac:spMkLst>
        </pc:spChg>
        <pc:spChg chg="add mod ord">
          <ac:chgData name="Dennison, Cori (CDC/DDID/NCEZID/DHQP) (CTR)" userId="313bf176-3750-4a1a-a1b1-260c93aca0a8" providerId="ADAL" clId="{64A2A406-58A8-490F-9EF5-98676B9D4098}" dt="2021-07-27T16:20:23.875" v="49" actId="1076"/>
          <ac:spMkLst>
            <pc:docMk/>
            <pc:sldMk cId="2590053259" sldId="735"/>
            <ac:spMk id="6" creationId="{383F1D8D-1FA0-4667-AA91-5DCE49B8897E}"/>
          </ac:spMkLst>
        </pc:spChg>
        <pc:spChg chg="add mod">
          <ac:chgData name="Dennison, Cori (CDC/DDID/NCEZID/DHQP) (CTR)" userId="313bf176-3750-4a1a-a1b1-260c93aca0a8" providerId="ADAL" clId="{64A2A406-58A8-490F-9EF5-98676B9D4098}" dt="2021-07-27T16:20:13.720" v="47" actId="20577"/>
          <ac:spMkLst>
            <pc:docMk/>
            <pc:sldMk cId="2590053259" sldId="735"/>
            <ac:spMk id="7" creationId="{586900D3-5D03-41C9-B904-DB7AB8C7161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7/27/2021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hcp/non-us-settings/ipc-healthcare-facilities-non-us.html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cdc.gov/coronavirus/2019-ncov/hcp/non-us-settings/hcf-visitors.html" TargetMode="External"/><Relationship Id="rId5" Type="http://schemas.openxmlformats.org/officeDocument/2006/relationships/hyperlink" Target="https://www.cdc.gov/coronavirus/2019-ncov/hcp/non-us-settings/guidance-identify-hcw-patients.html" TargetMode="External"/><Relationship Id="rId4" Type="http://schemas.openxmlformats.org/officeDocument/2006/relationships/hyperlink" Target="https://www.cdc.gov/coronavirus/2019-ncov/hcp/non-us-settings/sop-triage-prevent-transmission.html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63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Physical distancing should be at least 1.8 meters (6 ft) based on CDC recommendations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Hand washing should be done for at least 40-60 seconds based on WHO‘s recommendation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Alcohol-based hand rub should contain at least 60% alcohol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Additional guidance: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Guide to local production: WHO-recommended </a:t>
            </a:r>
            <a:r>
              <a:rPr lang="en-US" dirty="0" err="1"/>
              <a:t>Handrub</a:t>
            </a:r>
            <a:r>
              <a:rPr lang="en-US" dirty="0"/>
              <a:t> Formulations (https://www.who.int/gpsc/5may/Guide_to_Local_Production.pdf)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79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51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IPC is a critical part of health system strengthening and must be a priority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the context of COVID-19, infection control is important because there is currently no vaccine and no anti-viral treatment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Healthcare personnel are at high risk for infection if they do not follow infection control rules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Strict infection control is the only way to help stop the spread of COVID-19 in healthcare facilities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2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89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70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28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Standard precautions remain the cornerstone for infection prevention in all healthcare settings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Standard precautions are recommended for the care of all patients, regardless of suspected or confirmed infection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Application of standard precautions depends on the nature of health worker personnel-patient interaction and the anticipated exposure to known infectious agents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05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Current WHO guidance for HCW caring for suspected or confirmed COVID-19 patients recommends the use of contact and droplet precautions, in addition to standard precautions which should always be used by all HCW for all patients.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56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general ward rooms with natural ventilation, adequate ventilation for COVID-19 patients is considered to be 60 L/s per patient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single rooms are not available, suspected COVID-19 patients should be grouped together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All patient’s beds should be at least 1 meter apart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40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effectLst/>
              </a:rPr>
              <a:t>Contact and droplet precautions include wearing disposable gloves to protect hands, and clean, non-sterile, long-sleeve gown to protect clothes from contamination, medical masks to protect nose and mouth, and eye protection (e.g., goggles, face shield), before entering the room where suspected or confirmed COVID-19 patients are admitted. Respirators (e.g. N95) are only required for aerosol generating procedures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use of boots, coverall, and apron is </a:t>
            </a:r>
            <a:r>
              <a:rPr lang="en-US" b="1" dirty="0"/>
              <a:t>NOT</a:t>
            </a:r>
            <a:r>
              <a:rPr lang="en-US" dirty="0"/>
              <a:t> required during routine care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After patient care, the appropriate doffing techniques, disposal of PPE and hand hygiene should be followed (see link in slide for more detail)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HCWs that are transporting patients should perform hand hygiene and wear the appropriate PPE described on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356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healthcare workers performing any of the aerosol generating procedures listed above on patients with COVID-19 in the ICU, </a:t>
            </a:r>
            <a:r>
              <a:rPr lang="en-US" b="1" dirty="0"/>
              <a:t>it is recommended that a fitted respirator mask (N95 respirators, FFP2, or equivalent) is used as opposed to surgical/medical masks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 addition to wearing a fitted respirator mask, HCWs should also wear PPE including gloves, gown and eye protection (goggles/face shield)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566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Strategic Priority IPC Activities for Containment and Prevention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https://www.cdc.gov/coronavirus/2019-ncov/hcp/non-us-settings/ipc-healthcare-facilities-non-us.html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Triage SOP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hlinkClick r:id="rId4"/>
              </a:rPr>
              <a:t>https://www.cdc.gov/coronavirus/2019-ncov/hcp/non-us-settings/sop-triage-prevent-transmission.html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Identification of Healthcare Workers and Inpatients with Suspected COVID-19 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hlinkClick r:id="rId5"/>
              </a:rPr>
              <a:t>https://www.cdc.gov/coronavirus/2019-ncov/hcp/non-us-settings/guidance-identify-hcw-patients.html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Management of Visitors to Healthcare Facilities 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hlinkClick r:id="rId6"/>
              </a:rPr>
              <a:t>https://www.cdc.gov/coronavirus/2019-ncov/hcp/non-us-settings/hcf-visitors.html</a:t>
            </a:r>
            <a:endParaRPr lang="en-US" dirty="0"/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Interim Operational Considerations for Public Health Management of Healthcare Workers Exposed to or Infected with COVID-19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https://www.cdc.gov/coronavirus/2019-ncov/hcp/non-us-settings/public-health-management-hcw-exposed.html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60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Coronaviruses are a large family of viruses that are common in many different species of animals including camels, cattle, cats and particularly bats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There are 4 known global coronaviruses that mainly cause common cold symptoms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Rarely, animal coronaviruses can infect people and then spread person-to-person such as with MERS, SARS and the newly identified COVID-19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77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2019 novel coronavirus (SARS-CoV-2) is a new virus in humans that causes respiratory illness and can be spread from person-to-person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SARS-CoV-2is a betacoronavrius, like MERS and SARS, all of which have their likely origin in bats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sequences of SARS-CoV-2 from China and other countries are very similar to each other suggesting a likely single emergence of this virus from an animal reservoir sometime in late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40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84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386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Symptoms of COVID-19 are usually mild and begin gradually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Some people become infected and do not develop any symptoms or do not feel unwell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74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Medical conditions in adults that can lead to severe illness from COVID-19: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Cancer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Chronic kidney disease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Chronic lung diseases (COPD, asthma, cystic fibrosis,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Dementia or other neurological conditions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Diabetes (type 1 or 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Down syndrome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Heart conditions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HIV infection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Immunocompromised states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Liver disease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Overweight and obesity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Pregnancy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Sickle cell disease or thalassemia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Smoking, current or former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Solid organ or blood stem cell transplant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Stroke or cerebrovascular disease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Substance use disorders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48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Safe and effective vaccines are a great tool for prevention, but it is important to continue other preventative actions such as wearing masks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Research is still ongoing into how much vaccines protect against disease and also against infection and transmission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https://www.who.int/emergencies/diseases/novel-coronavirus-2019/covid-19-vaccines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6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5F35E44-72CB-4AFA-8DA6-C89EBC957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r="19754"/>
          <a:stretch/>
        </p:blipFill>
        <p:spPr>
          <a:xfrm>
            <a:off x="5210658" y="966372"/>
            <a:ext cx="3684774" cy="34758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2B0A619-F6AA-4053-9D4A-55C4BC7B0046}"/>
              </a:ext>
            </a:extLst>
          </p:cNvPr>
          <p:cNvSpPr/>
          <p:nvPr userDrawn="1"/>
        </p:nvSpPr>
        <p:spPr>
          <a:xfrm>
            <a:off x="314325" y="0"/>
            <a:ext cx="8829676" cy="895570"/>
          </a:xfrm>
          <a:prstGeom prst="rect">
            <a:avLst/>
          </a:prstGeom>
          <a:gradFill flip="none" rotWithShape="1">
            <a:gsLst>
              <a:gs pos="0">
                <a:srgbClr val="55BF8B"/>
              </a:gs>
              <a:gs pos="96000">
                <a:srgbClr val="145E7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522515" y="9097"/>
            <a:ext cx="8621486" cy="86683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3000"/>
              </a:lnSpc>
              <a:defRPr sz="2800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522515" y="1026256"/>
            <a:ext cx="7617144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2D2D2D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462555" y="1890634"/>
            <a:ext cx="7617144" cy="7794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2D2D2D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17" name="Picture 16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9" y="4280109"/>
            <a:ext cx="1254584" cy="7192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4EDCE1-A912-48DB-9E58-051F8752A375}"/>
              </a:ext>
            </a:extLst>
          </p:cNvPr>
          <p:cNvSpPr txBox="1"/>
          <p:nvPr userDrawn="1"/>
        </p:nvSpPr>
        <p:spPr>
          <a:xfrm>
            <a:off x="4962089" y="4510542"/>
            <a:ext cx="4181912" cy="400110"/>
          </a:xfrm>
          <a:prstGeom prst="rect">
            <a:avLst/>
          </a:prstGeom>
          <a:solidFill>
            <a:srgbClr val="FBAB18"/>
          </a:solidFill>
        </p:spPr>
        <p:txBody>
          <a:bodyPr wrap="square" rtlCol="0">
            <a:spAutoFit/>
          </a:bodyPr>
          <a:lstStyle/>
          <a:p>
            <a:pPr marL="28575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2D2D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cdc.gov/coronavirus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00023D-2373-43F5-A4AA-FD7F91255A55}"/>
              </a:ext>
            </a:extLst>
          </p:cNvPr>
          <p:cNvGrpSpPr/>
          <p:nvPr userDrawn="1"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5925BE-9EF0-43F9-9D78-64BD587500CA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245E9D-1A1B-4F74-AD8C-354693087FC0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813044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1956" y="4251554"/>
            <a:ext cx="9144000" cy="88316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 descr="Logos of the U.S. Department of Health and Human Services and the Centers for Disease Control and Prevention." title="Logo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6855"/>
            <a:ext cx="9144000" cy="887868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4246855"/>
            <a:ext cx="9144000" cy="887868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6" name="Picture 15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26" y="4339940"/>
            <a:ext cx="1254584" cy="7192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A43ECC-BBFF-4967-9F45-5667FFC0EE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5372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B0A619-F6AA-4053-9D4A-55C4BC7B004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55BF8B"/>
              </a:gs>
              <a:gs pos="96000">
                <a:srgbClr val="145E7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685801" y="9097"/>
            <a:ext cx="8458200" cy="86683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3000"/>
              </a:lnSpc>
              <a:defRPr sz="2800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1" y="1061976"/>
            <a:ext cx="7453858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685801" y="1890634"/>
            <a:ext cx="7393898" cy="7794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17" name="Picture 16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9" y="4280109"/>
            <a:ext cx="1254584" cy="71925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C3D0F8F-59A2-423C-A3F9-4CCC5E04EB88}"/>
              </a:ext>
            </a:extLst>
          </p:cNvPr>
          <p:cNvGrpSpPr/>
          <p:nvPr userDrawn="1"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2F05D3-C03C-45E4-9FA9-D106B2E80059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6CBDE1-9FE4-4D39-8D29-C02C77614B0D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031030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082666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677884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280966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870697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0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5481058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05979"/>
            <a:ext cx="8229600" cy="689591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230188" indent="-230188">
              <a:buClr>
                <a:srgbClr val="005DAA"/>
              </a:buClr>
              <a:buFont typeface="Wingdings" panose="05000000000000000000" pitchFamily="2" charset="2"/>
              <a:buChar char="§"/>
              <a:defRPr sz="2000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000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000">
                <a:solidFill>
                  <a:srgbClr val="2D2D2D"/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21" name="Picture 20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5EB3B0CC-979E-4460-961A-7E5D5213A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9" y="4501098"/>
            <a:ext cx="869114" cy="49826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52743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082666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677884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280966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870697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0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5481058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05979"/>
            <a:ext cx="8229600" cy="689591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230188" indent="-230188">
              <a:buClr>
                <a:srgbClr val="005DAA"/>
              </a:buClr>
              <a:buFont typeface="Wingdings" panose="05000000000000000000" pitchFamily="2" charset="2"/>
              <a:buChar char="§"/>
              <a:defRPr sz="2000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000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000">
                <a:solidFill>
                  <a:srgbClr val="2D2D2D"/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900402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6945D-7463-43F9-B460-2CF43DA20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2666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9C951-7795-4013-A98F-41CA15626A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7884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38E91-A144-4218-9895-5E4D3582A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80966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4E6B6-BDAE-40A5-9E22-D7B6320CB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70697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E71CFAF4-5909-4817-B92D-CE4D29DFF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6DC0A-1388-4428-BA38-59223C425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81058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pic>
        <p:nvPicPr>
          <p:cNvPr id="21" name="Picture 20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84213D48-D055-4EE8-9726-533AB8E26A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9" y="4280109"/>
            <a:ext cx="1254584" cy="71925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18103-E3F0-462E-A0BE-161EC7EA9C7C}"/>
              </a:ext>
            </a:extLst>
          </p:cNvPr>
          <p:cNvGrpSpPr/>
          <p:nvPr userDrawn="1"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A256B-3279-4135-9C44-56940C3F4D28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7CDBA5-E900-4510-9676-E670A0189CF4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65510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SLIDE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6945D-7463-43F9-B460-2CF43DA20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2666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9C951-7795-4013-A98F-41CA15626A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7884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38E91-A144-4218-9895-5E4D3582A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80966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4E6B6-BDAE-40A5-9E22-D7B6320CB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70697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E71CFAF4-5909-4817-B92D-CE4D29DFF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6DC0A-1388-4428-BA38-59223C425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81058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18103-E3F0-462E-A0BE-161EC7EA9C7C}"/>
              </a:ext>
            </a:extLst>
          </p:cNvPr>
          <p:cNvGrpSpPr/>
          <p:nvPr userDrawn="1"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A256B-3279-4135-9C44-56940C3F4D28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7CDBA5-E900-4510-9676-E670A0189CF4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5838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13" y="244136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79613" y="351673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pic>
        <p:nvPicPr>
          <p:cNvPr id="4" name="Picture 3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1338F5EA-D0AF-428F-B372-DAC2A9B1C5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29" y="4280109"/>
            <a:ext cx="1254584" cy="71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96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_background">
    <p:bg>
      <p:bgPr>
        <a:solidFill>
          <a:srgbClr val="006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1EDB832-85DB-47C2-990D-C76F1161C2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7069" y="506186"/>
            <a:ext cx="4484352" cy="4346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13" y="244136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79613" y="351673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4" name="Picture 3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1338F5EA-D0AF-428F-B372-DAC2A9B1C5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29" y="4280109"/>
            <a:ext cx="1254584" cy="71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0105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1956" y="4251554"/>
            <a:ext cx="9144000" cy="88316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 descr="Logos of the U.S. Department of Health and Human Services and the Centers for Disease Control and Prevention." title="Logo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6855"/>
            <a:ext cx="9144000" cy="887868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4246855"/>
            <a:ext cx="9144000" cy="887868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6" name="Picture 15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26" y="4339940"/>
            <a:ext cx="1254584" cy="7192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8E3E0E-8007-4E08-9AE4-D29BCAE7C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r="19754"/>
          <a:stretch/>
        </p:blipFill>
        <p:spPr>
          <a:xfrm>
            <a:off x="5334256" y="175641"/>
            <a:ext cx="3684774" cy="347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4295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24" r:id="rId2"/>
    <p:sldLayoutId id="2147483811" r:id="rId3"/>
    <p:sldLayoutId id="2147483827" r:id="rId4"/>
    <p:sldLayoutId id="2147483815" r:id="rId5"/>
    <p:sldLayoutId id="2147483828" r:id="rId6"/>
    <p:sldLayoutId id="2147483823" r:id="rId7"/>
    <p:sldLayoutId id="2147483826" r:id="rId8"/>
    <p:sldLayoutId id="2147483822" r:id="rId9"/>
    <p:sldLayoutId id="2147483825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who.int/publications-detail/clinical-management-of-covid-19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docs/default-source/immunization/sage/covid/sage-prioritization-roadmap-covid19-vaccines.pdf?Status=Temp&amp;sfvrsn=bf227443_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dc.gov/coronavirus/2019-ncov/need-extra-precautions/people-with-medical-conditions.html" TargetMode="External"/><Relationship Id="rId4" Type="http://schemas.openxmlformats.org/officeDocument/2006/relationships/hyperlink" Target="https://www.who.int/publications/i/item/WHO-2019-nCoV-clinical-2021-1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who.int/pqweb/vaccines/covid-19-vaccin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prevent-getting-sick/about-face-coverings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hcp/non-us-settings/ipc-healthcare-facilities-non-us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/i/item/who-2019-ncov-vaccination-IPC-2021-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dc.gov/coronavirus/2019-ncov/hcp/non-us-settings/overview/index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-detail/rational-use-of-personal-protective-equipment-for-coronavirus-disease-(covid-19)-and-considerations-during-severe-shortage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who.int/publications-detail/rational-use-of-personal-protective-equipment-for-coronavirus-disease-(covid-19)-and-considerations-during-severe-shortage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who.int/csr/resources/publications/ppe_en.pdf?ua=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/i/item/WHO-2019-nCoV-clinical-2021-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coronavirus/2019-ncov/hcp/non-us-settings/outpatient.html" TargetMode="External"/><Relationship Id="rId3" Type="http://schemas.openxmlformats.org/officeDocument/2006/relationships/hyperlink" Target="https://www.cdc.gov/coronavirus/2019-ncov/hcp/non-us-settings/ipc-healthcare-facilities-non-us.html" TargetMode="External"/><Relationship Id="rId7" Type="http://schemas.openxmlformats.org/officeDocument/2006/relationships/hyperlink" Target="https://www.cdc.gov/coronavirus/2019-ncov/hcp/non-us-settings/public-health-management-hcw-exposed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dc.gov/coronavirus/2019-ncov/hcp/non-us-settings/hcf-visitors.html" TargetMode="External"/><Relationship Id="rId5" Type="http://schemas.openxmlformats.org/officeDocument/2006/relationships/hyperlink" Target="https://www.cdc.gov/coronavirus/2019-ncov/hcp/non-us-settings/guidance-identify-hcw-patients.html" TargetMode="External"/><Relationship Id="rId4" Type="http://schemas.openxmlformats.org/officeDocument/2006/relationships/hyperlink" Target="https://www.cdc.gov/coronavirus/2019-ncov/hcp/non-us-settings/sop-triage-prevent-transmission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healthpolicy-watch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dc.gov/coronavirus/2019-ncov/prevent-getting-sick/how-covid-spread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ommunity/ventilation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who.int/publications/i/item/97892400212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B63538-557E-455B-8E36-DA1DE12CF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3916"/>
            <a:ext cx="8229600" cy="689591"/>
          </a:xfrm>
        </p:spPr>
        <p:txBody>
          <a:bodyPr/>
          <a:lstStyle/>
          <a:p>
            <a:r>
              <a:rPr lang="en-US" dirty="0"/>
              <a:t>Summary of Changes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3F1D8D-1FA0-4667-AA91-5DCE49B889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813" y="1056509"/>
            <a:ext cx="4263656" cy="3030482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Updated transmission slide to reflect CDC guidance (linked on slide)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Added a slide on circumstances that could increase the risk of becoming infected with COVID-19 and added references to CDC and WHO on ventilation guidance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Updated symptoms list based on WHO reference (linked on slide)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Updated People at higher risk slide to reflect WHO and CDC guidance on those at higher risk for severe COVID-19 illness including the mention that those at higher risk should be prioritized for vaccination (references linked on slide)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86900D3-5D03-41C9-B904-DB7AB8C71619}"/>
              </a:ext>
            </a:extLst>
          </p:cNvPr>
          <p:cNvSpPr txBox="1">
            <a:spLocks/>
          </p:cNvSpPr>
          <p:nvPr/>
        </p:nvSpPr>
        <p:spPr bwMode="auto">
          <a:xfrm>
            <a:off x="4774019" y="1056509"/>
            <a:ext cx="4104168" cy="303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2D2D2D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2E63"/>
              </a:buClr>
              <a:buFont typeface="Arial" panose="020B0604020202020204" pitchFamily="34" charset="0"/>
              <a:buChar char="–"/>
              <a:defRPr sz="2000" kern="1200">
                <a:solidFill>
                  <a:srgbClr val="2D2D2D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3B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D2D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Expanded the preventative actions slide by including one on vaccination. Since this PPT is meant for non-US settings, the slide was added to emphasize the preventative action of getting vaccinated but to also continue other preventative actions</a:t>
            </a: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Added a preventative slide describing the wearing of masks to reflect CDC guidance (linked on slide)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Added additional preventative slide to emphasize the importance of other preventative actions in addition to vaccination and mask wearing 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Added a slide to describe IPC in the context of vaccination delivery based on WHO guidance (linked on slide)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Updated the list of AGPs currently listed in WHO guidance (linked on slide)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05325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COVID-19: Symptoms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E8E6BDE-AFAB-4A27-840F-7FF88DE61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8235" y="927145"/>
            <a:ext cx="5431972" cy="3608873"/>
          </a:xfrm>
        </p:spPr>
        <p:txBody>
          <a:bodyPr/>
          <a:lstStyle/>
          <a:p>
            <a:r>
              <a:rPr lang="en-US" sz="1800" dirty="0"/>
              <a:t>Wide range of symptoms reported*</a:t>
            </a:r>
          </a:p>
          <a:p>
            <a:pPr lvl="1"/>
            <a:r>
              <a:rPr lang="en-US" sz="1600" dirty="0">
                <a:solidFill>
                  <a:srgbClr val="2D2C2C"/>
                </a:solidFill>
              </a:rPr>
              <a:t>Fever or chills</a:t>
            </a:r>
          </a:p>
          <a:p>
            <a:pPr lvl="1"/>
            <a:r>
              <a:rPr lang="en-US" sz="1600" dirty="0">
                <a:solidFill>
                  <a:srgbClr val="2D2C2C"/>
                </a:solidFill>
              </a:rPr>
              <a:t>Cough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Muscle or body aches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Anorexia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Sore throat</a:t>
            </a:r>
          </a:p>
          <a:p>
            <a:pPr lvl="1"/>
            <a:r>
              <a:rPr lang="en-US" sz="1600" dirty="0">
                <a:solidFill>
                  <a:srgbClr val="2D2C2C"/>
                </a:solidFill>
              </a:rPr>
              <a:t>Nasal congestion </a:t>
            </a:r>
            <a:r>
              <a:rPr lang="en-US" sz="1600" dirty="0">
                <a:solidFill>
                  <a:srgbClr val="000000"/>
                </a:solidFill>
              </a:rPr>
              <a:t>or runny nose</a:t>
            </a:r>
          </a:p>
          <a:p>
            <a:pPr lvl="1"/>
            <a:r>
              <a:rPr lang="en-US" sz="1600" dirty="0">
                <a:solidFill>
                  <a:srgbClr val="2D2C2C"/>
                </a:solidFill>
              </a:rPr>
              <a:t>Headache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Diarrhea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Nausea </a:t>
            </a:r>
          </a:p>
          <a:p>
            <a:pPr lvl="1"/>
            <a:r>
              <a:rPr lang="en-US" sz="1600" dirty="0">
                <a:solidFill>
                  <a:srgbClr val="2D2C2C"/>
                </a:solidFill>
              </a:rPr>
              <a:t>Shortness of breath or difficulty breathing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Loss of smell or taste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1DB461D-57DE-42FE-890F-91B5DBB17E54}"/>
              </a:ext>
            </a:extLst>
          </p:cNvPr>
          <p:cNvSpPr txBox="1">
            <a:spLocks/>
          </p:cNvSpPr>
          <p:nvPr/>
        </p:nvSpPr>
        <p:spPr bwMode="auto">
          <a:xfrm>
            <a:off x="4831646" y="4536019"/>
            <a:ext cx="5048908" cy="68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2D2D2D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2E63"/>
              </a:buClr>
              <a:buFont typeface="Arial" panose="020B0604020202020204" pitchFamily="34" charset="0"/>
              <a:buChar char="–"/>
              <a:defRPr sz="2000" kern="1200">
                <a:solidFill>
                  <a:srgbClr val="2D2D2D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3B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D2D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Estimated incubation period: 2 to 14 days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C30637-45C9-42DF-9609-2EDB6214C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82" y="1033344"/>
            <a:ext cx="1952272" cy="19522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0CB1AF-BDBF-4055-81D8-0F7157D4C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152" y="2151181"/>
            <a:ext cx="1973159" cy="197315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F1C085-C801-4897-AD25-68057D2F69FB}"/>
              </a:ext>
            </a:extLst>
          </p:cNvPr>
          <p:cNvSpPr/>
          <p:nvPr/>
        </p:nvSpPr>
        <p:spPr>
          <a:xfrm>
            <a:off x="4831646" y="4398245"/>
            <a:ext cx="4034114" cy="5634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55E6E-7E77-44DB-B6D7-DDF3F2A0B44D}"/>
              </a:ext>
            </a:extLst>
          </p:cNvPr>
          <p:cNvSpPr txBox="1"/>
          <p:nvPr/>
        </p:nvSpPr>
        <p:spPr>
          <a:xfrm>
            <a:off x="1185332" y="4543731"/>
            <a:ext cx="3386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hlinkClick r:id="rId5"/>
              </a:rPr>
              <a:t>COVID-19 Clinical management: living guidance</a:t>
            </a:r>
            <a:endParaRPr lang="en-US" sz="12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5469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COVID-19: People at higher risk for severe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895570"/>
            <a:ext cx="8229600" cy="3496252"/>
          </a:xfrm>
        </p:spPr>
        <p:txBody>
          <a:bodyPr/>
          <a:lstStyle/>
          <a:p>
            <a:pPr marL="229870" indent="-229870"/>
            <a:r>
              <a:rPr lang="en-US" dirty="0"/>
              <a:t>In some cases, people who get COVID-19 can become seriously ill and develop difficulty breathing </a:t>
            </a:r>
          </a:p>
          <a:p>
            <a:pPr lvl="1"/>
            <a:r>
              <a:rPr lang="en-US" sz="1800" dirty="0"/>
              <a:t>These severe complications can lead to death </a:t>
            </a:r>
          </a:p>
          <a:p>
            <a:r>
              <a:rPr lang="en-US" dirty="0"/>
              <a:t>The risk of severe disease increases steadily as people age</a:t>
            </a:r>
          </a:p>
          <a:p>
            <a:r>
              <a:rPr lang="en-US" dirty="0"/>
              <a:t>Those of all ages with underlying noncommunicable diseases, such as diabetes &amp; cardiac disease, appear to be at higher risk to develop severe COVID-19 compared to those without these conditions </a:t>
            </a:r>
          </a:p>
          <a:p>
            <a:pPr lvl="1"/>
            <a:r>
              <a:rPr lang="en-US" sz="1800" dirty="0"/>
              <a:t>Those at higher risk should be prioritized for vaccination*</a:t>
            </a:r>
          </a:p>
          <a:p>
            <a:r>
              <a:rPr lang="en-US" dirty="0">
                <a:solidFill>
                  <a:srgbClr val="2D2C2C"/>
                </a:solidFill>
              </a:rPr>
              <a:t>As more data become available, additional risk factors for severe COVID-19 may be identified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4374CA-B059-4CB3-A6CE-9EF26670D182}"/>
              </a:ext>
            </a:extLst>
          </p:cNvPr>
          <p:cNvSpPr txBox="1"/>
          <p:nvPr/>
        </p:nvSpPr>
        <p:spPr>
          <a:xfrm>
            <a:off x="1159884" y="4328034"/>
            <a:ext cx="5652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*WHO SAGE Roadmap for Prioritizing COVID-19 Vaccines in the context of limited supply</a:t>
            </a:r>
            <a:endParaRPr lang="en-US" sz="12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200" i="1" dirty="0">
                <a:latin typeface="Calibri" panose="020F0502020204030204" pitchFamily="34" charset="0"/>
                <a:hlinkClick r:id="rId4"/>
              </a:rPr>
              <a:t>WHO COVID-19 Clinical Management: living guidance</a:t>
            </a:r>
          </a:p>
          <a:p>
            <a:r>
              <a:rPr lang="en-US" sz="1200" i="1" dirty="0">
                <a:latin typeface="Calibri" panose="020F0502020204030204" pitchFamily="34" charset="0"/>
                <a:hlinkClick r:id="rId5"/>
              </a:rPr>
              <a:t>CDC COVID-19 Underlying Medical Conditions  </a:t>
            </a:r>
            <a:endParaRPr lang="en-US" sz="12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7086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Prevention</a:t>
            </a:r>
          </a:p>
        </p:txBody>
      </p:sp>
    </p:spTree>
    <p:extLst>
      <p:ext uri="{BB962C8B-B14F-4D97-AF65-F5344CB8AC3E}">
        <p14:creationId xmlns:p14="http://schemas.microsoft.com/office/powerpoint/2010/main" val="408197296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COVID-19: Preventative actions – vaccination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895570"/>
            <a:ext cx="6934200" cy="3230116"/>
          </a:xfrm>
        </p:spPr>
        <p:txBody>
          <a:bodyPr/>
          <a:lstStyle/>
          <a:p>
            <a:r>
              <a:rPr lang="en-US" dirty="0">
                <a:solidFill>
                  <a:srgbClr val="2D2C2C"/>
                </a:solidFill>
              </a:rPr>
              <a:t>Get vaccinated</a:t>
            </a:r>
          </a:p>
          <a:p>
            <a:pPr lvl="1"/>
            <a:r>
              <a:rPr lang="en-US" sz="1800" dirty="0">
                <a:solidFill>
                  <a:srgbClr val="2D2C2C"/>
                </a:solidFill>
              </a:rPr>
              <a:t>Be sure to check that your country is offering the vaccine and you are eligible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Safe and effective vaccines are a great tool for prevention, but it is important to continue other preventative actions, such as wearing masks, </a:t>
            </a:r>
            <a:r>
              <a:rPr lang="en-US" dirty="0">
                <a:solidFill>
                  <a:srgbClr val="000000"/>
                </a:solidFill>
              </a:rPr>
              <a:t>hand hygiene, cough etiquette especially as new COVID-19 strains emerge and vaccination coverage in some countries continue to be low.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There are several vaccine candidates, and many have been listed under </a:t>
            </a:r>
            <a:r>
              <a:rPr lang="en-US" dirty="0">
                <a:hlinkClick r:id="rId3"/>
              </a:rPr>
              <a:t>WHO’s emergency use</a:t>
            </a:r>
            <a:r>
              <a:rPr lang="en-US" dirty="0"/>
              <a:t>  </a:t>
            </a:r>
            <a:endParaRPr lang="en-US" sz="1800" dirty="0">
              <a:solidFill>
                <a:srgbClr val="2D2C2C"/>
              </a:solidFill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4DB8CE5-66E4-4714-80E7-A71F62364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1" y="1905734"/>
            <a:ext cx="1458654" cy="173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4485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598E7-9A6B-4F3C-8BAE-8E7C33E4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COVID-19: Preventative actions - masks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F37CA-82BF-4ABC-8D2E-D5A5A21B0F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6298442" cy="3341688"/>
          </a:xfrm>
        </p:spPr>
        <p:txBody>
          <a:bodyPr/>
          <a:lstStyle/>
          <a:p>
            <a:r>
              <a:rPr lang="en-US" dirty="0">
                <a:solidFill>
                  <a:srgbClr val="2D2C2C"/>
                </a:solidFill>
              </a:rPr>
              <a:t>Wear masks that*:</a:t>
            </a:r>
          </a:p>
          <a:p>
            <a:pPr lvl="1"/>
            <a:r>
              <a:rPr lang="en-US" sz="1800" dirty="0">
                <a:solidFill>
                  <a:srgbClr val="2D2C2C"/>
                </a:solidFill>
              </a:rPr>
              <a:t>Have two or more layers of washable, breathable fabric</a:t>
            </a:r>
          </a:p>
          <a:p>
            <a:pPr lvl="1"/>
            <a:r>
              <a:rPr lang="en-US" sz="1800" dirty="0">
                <a:solidFill>
                  <a:srgbClr val="2D2C2C"/>
                </a:solidFill>
              </a:rPr>
              <a:t>Completely cover the nose and mouth</a:t>
            </a:r>
          </a:p>
          <a:p>
            <a:pPr lvl="1"/>
            <a:r>
              <a:rPr lang="en-US" sz="1800" dirty="0">
                <a:solidFill>
                  <a:srgbClr val="2D2C2C"/>
                </a:solidFill>
              </a:rPr>
              <a:t>Fit snug against the sides of the face and not have gaps </a:t>
            </a:r>
          </a:p>
          <a:p>
            <a:pPr lvl="1"/>
            <a:r>
              <a:rPr lang="en-US" sz="1800" dirty="0">
                <a:solidFill>
                  <a:srgbClr val="2D2C2C"/>
                </a:solidFill>
              </a:rPr>
              <a:t>Have a nose wire to prevent air from leaking out of the top of the mask</a:t>
            </a:r>
          </a:p>
          <a:p>
            <a:r>
              <a:rPr lang="en-US" dirty="0">
                <a:solidFill>
                  <a:srgbClr val="2D2C2C"/>
                </a:solidFill>
              </a:rPr>
              <a:t>It is important to determine and wear the appropriate type of mask based on the setting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E11AB1-51C3-4675-A1B2-2864D920B537}"/>
              </a:ext>
            </a:extLst>
          </p:cNvPr>
          <p:cNvSpPr txBox="1"/>
          <p:nvPr/>
        </p:nvSpPr>
        <p:spPr>
          <a:xfrm>
            <a:off x="1314941" y="4500563"/>
            <a:ext cx="1547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  <a:hlinkClick r:id="rId3"/>
              </a:rPr>
              <a:t>*CDC Guide to Masks </a:t>
            </a:r>
            <a:endParaRPr lang="en-US" sz="1200" i="1" dirty="0">
              <a:latin typeface="Calibri" panose="020F0502020204030204" pitchFamily="34" charset="0"/>
            </a:endParaRPr>
          </a:p>
        </p:txBody>
      </p:sp>
      <p:pic>
        <p:nvPicPr>
          <p:cNvPr id="10" name="Picture 9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660ED43D-BFBC-4E7F-A8B3-F6224B267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88" y="3271609"/>
            <a:ext cx="1603612" cy="16525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334AEA-04A7-40E3-80DA-17065E4ECE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42" y="1269551"/>
            <a:ext cx="1652504" cy="16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4944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9061C-1F50-4621-A272-8C60363C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COVID-19: Other preventative actions to continue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2F829-B439-4A0D-A1D1-AA2AB6F010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0212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2D2C2C"/>
                </a:solidFill>
              </a:rPr>
              <a:t>Stay </a:t>
            </a:r>
            <a:r>
              <a:rPr lang="en-US" dirty="0">
                <a:solidFill>
                  <a:srgbClr val="000000"/>
                </a:solidFill>
              </a:rPr>
              <a:t>at least </a:t>
            </a:r>
            <a:r>
              <a:rPr lang="en-US" dirty="0">
                <a:solidFill>
                  <a:srgbClr val="2D2C2C"/>
                </a:solidFill>
              </a:rPr>
              <a:t>1.8 meters*, or further, apart from others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2D2C2C"/>
                </a:solidFill>
              </a:rPr>
              <a:t>Avoid crowded spaces and spaces with poor ventilation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2D2C2C"/>
                </a:solidFill>
              </a:rPr>
              <a:t>Perform hand hygiene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2D2C2C"/>
                </a:solidFill>
              </a:rPr>
              <a:t>Keep high-touch surfaces clean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2D2C2C"/>
                </a:solidFill>
              </a:rPr>
              <a:t>Monitor symptoms and get tested if ill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71FDA1B-722D-412C-9863-1DFF09ADC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488" y="2571750"/>
            <a:ext cx="1790855" cy="12845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D79D65-FFD2-4412-9DEE-BAA701FE3130}"/>
              </a:ext>
            </a:extLst>
          </p:cNvPr>
          <p:cNvSpPr txBox="1"/>
          <p:nvPr/>
        </p:nvSpPr>
        <p:spPr>
          <a:xfrm>
            <a:off x="1624084" y="45005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734FB4-E580-4AD3-8F77-22EAF01F8229}"/>
              </a:ext>
            </a:extLst>
          </p:cNvPr>
          <p:cNvSpPr txBox="1"/>
          <p:nvPr/>
        </p:nvSpPr>
        <p:spPr>
          <a:xfrm>
            <a:off x="1019878" y="4562118"/>
            <a:ext cx="6500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*1.8 meter based on CDC recommendations. WHO recommends at least 1 meter apart</a:t>
            </a:r>
          </a:p>
        </p:txBody>
      </p:sp>
    </p:spTree>
    <p:extLst>
      <p:ext uri="{BB962C8B-B14F-4D97-AF65-F5344CB8AC3E}">
        <p14:creationId xmlns:p14="http://schemas.microsoft.com/office/powerpoint/2010/main" val="336395401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9C056-E07B-4DD3-B048-1D4448929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3" y="2441363"/>
            <a:ext cx="8964387" cy="871538"/>
          </a:xfrm>
        </p:spPr>
        <p:txBody>
          <a:bodyPr/>
          <a:lstStyle/>
          <a:p>
            <a:r>
              <a:rPr lang="en-US" dirty="0"/>
              <a:t>Infection Prevention and Control (IPC) for COVID-19</a:t>
            </a:r>
          </a:p>
        </p:txBody>
      </p:sp>
    </p:spTree>
    <p:extLst>
      <p:ext uri="{BB962C8B-B14F-4D97-AF65-F5344CB8AC3E}">
        <p14:creationId xmlns:p14="http://schemas.microsoft.com/office/powerpoint/2010/main" val="195271345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F32A0-E894-4926-B9E3-2ACE042F5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IPC?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CCE07-C96A-4CAD-9A91-7F3AC2B14F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practice of preventing or stopping the spread of infections during healthcare delivery </a:t>
            </a:r>
          </a:p>
          <a:p>
            <a:pPr lvl="1"/>
            <a:r>
              <a:rPr lang="en-US" sz="1800" dirty="0"/>
              <a:t>Hospitals, outpatient clinics, dialysis centers, long-term care facilities, traditional practitioners </a:t>
            </a:r>
          </a:p>
          <a:p>
            <a:endParaRPr lang="en-US" b="1" dirty="0"/>
          </a:p>
          <a:p>
            <a:r>
              <a:rPr lang="en-US" b="1" dirty="0"/>
              <a:t>IPC Goal for COVID-19: To support the maintenance of essential healthcare services by containing and preventing COVID-19 transmission within healthcare facilities to keep patients and healthcare workers healthy and safe</a:t>
            </a:r>
          </a:p>
        </p:txBody>
      </p:sp>
    </p:spTree>
    <p:extLst>
      <p:ext uri="{BB962C8B-B14F-4D97-AF65-F5344CB8AC3E}">
        <p14:creationId xmlns:p14="http://schemas.microsoft.com/office/powerpoint/2010/main" val="362964865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567D7-DF07-43D7-9C56-1087F761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59943"/>
          </a:xfrm>
        </p:spPr>
        <p:txBody>
          <a:bodyPr/>
          <a:lstStyle/>
          <a:p>
            <a:r>
              <a:rPr lang="en-US" dirty="0"/>
              <a:t>COVID-19: IPC Priorities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415A0-303C-47BB-99D3-D8052B0B07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353" y="665922"/>
            <a:ext cx="8229600" cy="33416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Rapid identification of suspect cases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Screening/triage at initial healthcare facility encounter and rapid implementation of source control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Limiting entry of healthcare workers and/or visitors with suspected or confirmed COVID-19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300" dirty="0"/>
          </a:p>
          <a:p>
            <a:pPr>
              <a:spcBef>
                <a:spcPts val="0"/>
              </a:spcBef>
            </a:pPr>
            <a:r>
              <a:rPr lang="en-US" dirty="0"/>
              <a:t>Immediate isolation and referral for testing 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Group patients with suspected or confirmed COVID-19 separately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Test all suspected  patients for COVID-19  </a:t>
            </a:r>
            <a:endParaRPr lang="en-US" sz="3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2D2C2C"/>
                </a:solidFill>
              </a:rPr>
              <a:t>Safe clinical management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2D2C2C"/>
                </a:solidFill>
              </a:rPr>
              <a:t>Immediate identification of inpatients and healthcare workers with suspected COVID-19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300" dirty="0">
              <a:solidFill>
                <a:srgbClr val="2D2C2C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2D2C2C"/>
                </a:solidFill>
              </a:rPr>
              <a:t>Adherence to IPC practices 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2D2C2C"/>
                </a:solidFill>
              </a:rPr>
              <a:t>Appropriate personal protective equipment (PPE) 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DF7B2E-96F5-4E94-BEE4-69487E32181B}"/>
              </a:ext>
            </a:extLst>
          </p:cNvPr>
          <p:cNvSpPr txBox="1"/>
          <p:nvPr/>
        </p:nvSpPr>
        <p:spPr>
          <a:xfrm>
            <a:off x="1117905" y="4799021"/>
            <a:ext cx="4150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hlinkClick r:id="rId3"/>
              </a:rPr>
              <a:t>Strategic Priority IPC Activities for Containment and Prevention</a:t>
            </a:r>
            <a:endParaRPr lang="en-US" sz="12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12523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E0A05-92A8-43D6-9439-AF6D7AB7A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90" y="96797"/>
            <a:ext cx="8229600" cy="689591"/>
          </a:xfrm>
        </p:spPr>
        <p:txBody>
          <a:bodyPr/>
          <a:lstStyle/>
          <a:p>
            <a:r>
              <a:rPr lang="en-US" dirty="0"/>
              <a:t>COVID-19: IPC in the context of vaccination delivery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5F6ED-142C-43DA-BE22-D7683A534C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250" y="786388"/>
            <a:ext cx="9034819" cy="3341688"/>
          </a:xfrm>
        </p:spPr>
        <p:txBody>
          <a:bodyPr/>
          <a:lstStyle/>
          <a:p>
            <a:r>
              <a:rPr lang="en-US" dirty="0"/>
              <a:t>Key IPC measures should be implemented for vaccine delivery*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Hand hygiene </a:t>
            </a:r>
          </a:p>
          <a:p>
            <a:pPr marL="1200150" lvl="2" indent="-342900"/>
            <a:r>
              <a:rPr lang="en-US" sz="1600" dirty="0"/>
              <a:t>All staff on arrival and leave, should wash their hands with soap and water </a:t>
            </a:r>
          </a:p>
          <a:p>
            <a:pPr marL="1200150" lvl="2" indent="-342900"/>
            <a:r>
              <a:rPr lang="en-US" sz="1600" dirty="0"/>
              <a:t>Functioning hand hygiene stations should be available</a:t>
            </a:r>
            <a:r>
              <a:rPr lang="en-US" sz="1600" strike="sngStrike" dirty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PPE</a:t>
            </a:r>
          </a:p>
          <a:p>
            <a:pPr lvl="2"/>
            <a:r>
              <a:rPr lang="en-US" sz="1600" dirty="0"/>
              <a:t>Staff administering vaccine should wear a medical mask and individual receiving vaccine should wear a medical or fabric mask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Injection safety </a:t>
            </a:r>
          </a:p>
          <a:p>
            <a:pPr lvl="2"/>
            <a:r>
              <a:rPr lang="en-US" sz="1600" dirty="0"/>
              <a:t>Perform hand hygiene before preparing injection materials </a:t>
            </a:r>
          </a:p>
          <a:p>
            <a:pPr lvl="2"/>
            <a:r>
              <a:rPr lang="en-US" sz="1600" dirty="0"/>
              <a:t>Pierce the septum with a sterile needle every time it is used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Environmental cleaning and waste management </a:t>
            </a:r>
          </a:p>
          <a:p>
            <a:pPr lvl="2"/>
            <a:r>
              <a:rPr lang="en-US" sz="1600" dirty="0"/>
              <a:t>Discard used syringes as a single unit into a sharps container immediately </a:t>
            </a:r>
          </a:p>
          <a:p>
            <a:pPr lvl="2"/>
            <a:r>
              <a:rPr lang="en-US" sz="1600" dirty="0"/>
              <a:t>Perform regular environmental cleaning and disinfection of areas at least twice daily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92BDD2-485C-4088-9E8B-82A6CD224E7A}"/>
              </a:ext>
            </a:extLst>
          </p:cNvPr>
          <p:cNvSpPr txBox="1"/>
          <p:nvPr/>
        </p:nvSpPr>
        <p:spPr>
          <a:xfrm>
            <a:off x="1078173" y="4790379"/>
            <a:ext cx="4668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WHO IPC principles and procedures for COVID-19 vaccination activities </a:t>
            </a:r>
            <a:endParaRPr lang="en-US" sz="12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112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COVID-19 Overview </a:t>
            </a:r>
            <a:r>
              <a:rPr lang="en-US" altLang="en-US" dirty="0">
                <a:solidFill>
                  <a:schemeClr val="bg2"/>
                </a:solidFill>
              </a:rPr>
              <a:t>and Infection Prevention and Control Priorities in non-US Healthcare Settings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endParaRPr lang="en-US" dirty="0">
              <a:solidFill>
                <a:srgbClr val="2D2D2D"/>
              </a:solidFill>
            </a:endParaRPr>
          </a:p>
          <a:p>
            <a:endParaRPr lang="en-US" dirty="0"/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6325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FDE6DB-3681-42A7-8A85-5D2BDAC3CA6B}"/>
              </a:ext>
            </a:extLst>
          </p:cNvPr>
          <p:cNvSpPr txBox="1"/>
          <p:nvPr/>
        </p:nvSpPr>
        <p:spPr>
          <a:xfrm>
            <a:off x="152401" y="1244303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Document can be found at: 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https://www.cdc.gov/coronavirus/2019-ncov/hcp/non-us-settings/overview/index.html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78263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BD4D5-7229-40BF-88EE-1CCE68C44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and Transmission-Based Precautions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EC723-6242-42D9-B245-1197F9507A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Standard Precautions</a:t>
            </a:r>
          </a:p>
          <a:p>
            <a:pPr lvl="1"/>
            <a:r>
              <a:rPr lang="en-US" dirty="0"/>
              <a:t>Set of practices that apply to care of all patients in all healthcare settings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Transmission-Based Precautions</a:t>
            </a:r>
          </a:p>
          <a:p>
            <a:pPr lvl="1"/>
            <a:r>
              <a:rPr lang="en-US" dirty="0"/>
              <a:t>Set of practices specific for patients with known or suspected infectious agents that require additional control measures to prevent transmission</a:t>
            </a:r>
          </a:p>
          <a:p>
            <a:pPr lvl="1"/>
            <a:r>
              <a:rPr lang="en-US" dirty="0"/>
              <a:t>Used in addition to Standard Precautions </a:t>
            </a:r>
          </a:p>
        </p:txBody>
      </p:sp>
    </p:spTree>
    <p:extLst>
      <p:ext uri="{BB962C8B-B14F-4D97-AF65-F5344CB8AC3E}">
        <p14:creationId xmlns:p14="http://schemas.microsoft.com/office/powerpoint/2010/main" val="263461705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0C3F4-3B35-438E-A0A4-AE88B3DF8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Precautions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0BD53-DB60-4DC9-94A5-F622F18A3F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6553200" cy="3341688"/>
          </a:xfrm>
        </p:spPr>
        <p:txBody>
          <a:bodyPr/>
          <a:lstStyle/>
          <a:p>
            <a:r>
              <a:rPr lang="en-US" dirty="0"/>
              <a:t>Hand hygiene </a:t>
            </a:r>
          </a:p>
          <a:p>
            <a:r>
              <a:rPr lang="en-US" dirty="0"/>
              <a:t>Personal protective equipment (PPE)</a:t>
            </a:r>
          </a:p>
          <a:p>
            <a:r>
              <a:rPr lang="en-US" dirty="0"/>
              <a:t>Respiratory hygiene and cough etiquette</a:t>
            </a:r>
          </a:p>
          <a:p>
            <a:r>
              <a:rPr lang="en-US" dirty="0"/>
              <a:t>Cleaning and disinfection of devices and environmental surfaces</a:t>
            </a:r>
          </a:p>
          <a:p>
            <a:r>
              <a:rPr lang="en-US" dirty="0"/>
              <a:t>Safe injection practices </a:t>
            </a:r>
          </a:p>
          <a:p>
            <a:r>
              <a:rPr lang="en-US" dirty="0"/>
              <a:t>Medication storage and handling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05BCA92-60BD-4E9A-A5A5-5569DE95A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57" y="1585170"/>
            <a:ext cx="1973159" cy="197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20569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24ABB-6558-4122-BFCD-8C491F11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COVID-19: Transmission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/>
              <a:t>Based Precautions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A015A-AE81-49B6-845D-667DEED358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338658"/>
            <a:ext cx="6275363" cy="3335792"/>
          </a:xfrm>
        </p:spPr>
        <p:txBody>
          <a:bodyPr/>
          <a:lstStyle/>
          <a:p>
            <a:r>
              <a:rPr lang="en-US" dirty="0"/>
              <a:t>Wear PPE for contact and droplet precautions* </a:t>
            </a:r>
          </a:p>
          <a:p>
            <a:pPr lvl="1"/>
            <a:r>
              <a:rPr lang="en-US" sz="1800" dirty="0"/>
              <a:t>Unless an aerosol-generating procedure is performed, in which case airborne precautions are needed</a:t>
            </a:r>
          </a:p>
          <a:p>
            <a:r>
              <a:rPr lang="en-US" dirty="0"/>
              <a:t>Use disposable or dedicated patient care equipment (e.g., stethoscopes, blood pressure cuffs)</a:t>
            </a:r>
          </a:p>
          <a:p>
            <a:pPr lvl="1"/>
            <a:r>
              <a:rPr lang="en-US" sz="1800" dirty="0"/>
              <a:t>If equipment needs to be shared among patients, clean and disinfect it between use for each patient by using ethyl alcohol of at least 70%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2232E-7E3B-4FB7-98C6-6BC63D6F8BBF}"/>
              </a:ext>
            </a:extLst>
          </p:cNvPr>
          <p:cNvSpPr txBox="1"/>
          <p:nvPr/>
        </p:nvSpPr>
        <p:spPr>
          <a:xfrm>
            <a:off x="1023828" y="4497169"/>
            <a:ext cx="7662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WHO Infection prevention and control during healthcare when COVID-19  is suspected or confirmed </a:t>
            </a:r>
            <a:endParaRPr lang="en-US" sz="12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4C3824-9EEE-4E4E-86DA-C65AB9447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306" y="1594631"/>
            <a:ext cx="1954237" cy="195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0716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90CEB-405D-4581-8F44-9C8505C03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7983"/>
            <a:ext cx="8229600" cy="689591"/>
          </a:xfrm>
        </p:spPr>
        <p:txBody>
          <a:bodyPr/>
          <a:lstStyle/>
          <a:p>
            <a:r>
              <a:rPr lang="en-US" dirty="0"/>
              <a:t>COVID-19: Transmission-Based Precautions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AF785-D02B-41DB-B60F-2BC56630BC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920702"/>
            <a:ext cx="7235689" cy="3516154"/>
          </a:xfrm>
        </p:spPr>
        <p:txBody>
          <a:bodyPr/>
          <a:lstStyle/>
          <a:p>
            <a:r>
              <a:rPr lang="en-US" dirty="0"/>
              <a:t>Use adequately ventilated single rooms (preferable) or dedicated COVID-19 ward rooms with dedicated bathrooms </a:t>
            </a:r>
          </a:p>
          <a:p>
            <a:pPr lvl="1"/>
            <a:r>
              <a:rPr lang="en-US" dirty="0"/>
              <a:t>Bathrooms should be cleaned and disinfected twice daily </a:t>
            </a:r>
          </a:p>
          <a:p>
            <a:r>
              <a:rPr lang="en-US" dirty="0"/>
              <a:t>Avoid transporting COVID-19 </a:t>
            </a:r>
            <a:r>
              <a:rPr lang="en-US" dirty="0">
                <a:solidFill>
                  <a:srgbClr val="2D2C2C"/>
                </a:solidFill>
              </a:rPr>
              <a:t>patients </a:t>
            </a:r>
            <a:r>
              <a:rPr lang="en-US" dirty="0"/>
              <a:t>out of room unless medically necessary</a:t>
            </a:r>
          </a:p>
          <a:p>
            <a:pPr lvl="1"/>
            <a:r>
              <a:rPr lang="en-US" sz="1800" dirty="0"/>
              <a:t>Place a mask on COVID-19 suspected or confirmed patients if transport out of a room is medically necessary</a:t>
            </a:r>
          </a:p>
          <a:p>
            <a:pPr lvl="1"/>
            <a:r>
              <a:rPr lang="en-US" sz="1800" dirty="0"/>
              <a:t>Healthcare workers should wear appropriate PPE during transport*</a:t>
            </a:r>
          </a:p>
          <a:p>
            <a:r>
              <a:rPr lang="en-US" dirty="0">
                <a:solidFill>
                  <a:srgbClr val="000000"/>
                </a:solidFill>
              </a:rPr>
              <a:t>Designate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healthcare workers to care for patients with COVID-19</a:t>
            </a:r>
          </a:p>
          <a:p>
            <a:r>
              <a:rPr lang="en-US" dirty="0"/>
              <a:t>Restrict the number of visitors allowed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362E17-09A5-4868-BF2B-9F1E5F022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121" y="1525837"/>
            <a:ext cx="1738534" cy="1738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E1F5F3-865B-42FF-87CD-CF49C2605AB4}"/>
              </a:ext>
            </a:extLst>
          </p:cNvPr>
          <p:cNvSpPr txBox="1"/>
          <p:nvPr/>
        </p:nvSpPr>
        <p:spPr>
          <a:xfrm>
            <a:off x="1451112" y="4559984"/>
            <a:ext cx="7606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WHO Rational Use of personal protective equipment for COVID-19 </a:t>
            </a:r>
            <a:endParaRPr lang="en-US" sz="12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8860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5DDBC-230A-48F0-A7A1-060438BCF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9591"/>
          </a:xfrm>
        </p:spPr>
        <p:txBody>
          <a:bodyPr/>
          <a:lstStyle/>
          <a:p>
            <a:r>
              <a:rPr lang="en-US" dirty="0"/>
              <a:t>COVID-19: PPE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4419C-EC53-4B18-B9E4-BF7260226A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559" y="692370"/>
            <a:ext cx="6325474" cy="3341688"/>
          </a:xfrm>
        </p:spPr>
        <p:txBody>
          <a:bodyPr/>
          <a:lstStyle/>
          <a:p>
            <a:r>
              <a:rPr lang="en-US" dirty="0"/>
              <a:t>Healthcare workers should:</a:t>
            </a:r>
          </a:p>
          <a:p>
            <a:pPr lvl="1"/>
            <a:r>
              <a:rPr lang="en-US" sz="1600" dirty="0"/>
              <a:t>Use a medical mask (i.e., at least a surgical/medical mask)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2D2C2C"/>
                </a:solidFill>
              </a:rPr>
              <a:t>N95 respirator in units where aerosol-generating procedures are performed </a:t>
            </a:r>
          </a:p>
          <a:p>
            <a:pPr lvl="1"/>
            <a:r>
              <a:rPr lang="en-US" sz="1600" dirty="0"/>
              <a:t>Wear eye protection (goggles) or facial protection (face shield)</a:t>
            </a:r>
          </a:p>
          <a:p>
            <a:pPr lvl="1"/>
            <a:r>
              <a:rPr lang="en-US" sz="1600" dirty="0"/>
              <a:t>Wear a clean, non-sterile, long-sleeved gown</a:t>
            </a:r>
          </a:p>
          <a:p>
            <a:pPr lvl="1"/>
            <a:r>
              <a:rPr lang="en-US" sz="1600" dirty="0"/>
              <a:t>Use gloves</a:t>
            </a:r>
          </a:p>
          <a:p>
            <a:r>
              <a:rPr lang="en-US" dirty="0"/>
              <a:t>Healthcare workers should be trained on correct use of PPE, including putting on and taking off PPE</a:t>
            </a:r>
          </a:p>
          <a:p>
            <a:pPr lvl="1"/>
            <a:r>
              <a:rPr lang="en-US" sz="1600" dirty="0"/>
              <a:t>Extended use and re-use of certain PPE items (e.g., mask, gown)  can be considered if supply shortage</a:t>
            </a:r>
          </a:p>
          <a:p>
            <a:r>
              <a:rPr lang="en-US" dirty="0"/>
              <a:t>Risk of self-contamination is high when removing PPE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1E0F7-6AC4-4F06-9B6A-946810BDE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363" y="692370"/>
            <a:ext cx="2451637" cy="33416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B70E87-F1AF-4B60-8787-ECBC5F7F6386}"/>
              </a:ext>
            </a:extLst>
          </p:cNvPr>
          <p:cNvSpPr txBox="1"/>
          <p:nvPr/>
        </p:nvSpPr>
        <p:spPr>
          <a:xfrm>
            <a:off x="1114698" y="4589502"/>
            <a:ext cx="2980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Instructions for putting on and removing PPE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27667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7FC03-08B8-4E11-85FD-09B0135D1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Aerosol-Generating Procedures*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C0E2C-569A-4AC2-9991-8B5D4C8E11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331912"/>
            <a:ext cx="4592472" cy="3341688"/>
          </a:xfrm>
        </p:spPr>
        <p:txBody>
          <a:bodyPr/>
          <a:lstStyle/>
          <a:p>
            <a:r>
              <a:rPr lang="en-US" sz="1800" dirty="0"/>
              <a:t>Endotracheal intubation</a:t>
            </a:r>
          </a:p>
          <a:p>
            <a:r>
              <a:rPr lang="en-US" sz="1800" dirty="0"/>
              <a:t>Bronchoscopy </a:t>
            </a:r>
          </a:p>
          <a:p>
            <a:r>
              <a:rPr lang="en-US" sz="1800" dirty="0"/>
              <a:t>Non-invasive ventilation</a:t>
            </a:r>
          </a:p>
          <a:p>
            <a:r>
              <a:rPr lang="en-US" sz="1800" dirty="0"/>
              <a:t>Tracheotomy</a:t>
            </a:r>
          </a:p>
          <a:p>
            <a:r>
              <a:rPr lang="en-US" sz="1800" dirty="0"/>
              <a:t>Manual ventilation before intubation</a:t>
            </a:r>
          </a:p>
          <a:p>
            <a:r>
              <a:rPr lang="en-US" sz="1800" dirty="0"/>
              <a:t>Cardiopulmonary resuscitation </a:t>
            </a:r>
          </a:p>
          <a:p>
            <a:r>
              <a:rPr lang="en-US" sz="1800" dirty="0">
                <a:solidFill>
                  <a:srgbClr val="000000"/>
                </a:solidFill>
              </a:rPr>
              <a:t>Sputum induction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375BD1F-7F86-48C8-8B86-F7A119EB4B36}"/>
              </a:ext>
            </a:extLst>
          </p:cNvPr>
          <p:cNvSpPr/>
          <p:nvPr/>
        </p:nvSpPr>
        <p:spPr>
          <a:xfrm>
            <a:off x="5271952" y="1116374"/>
            <a:ext cx="3643448" cy="33416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D2C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PPE Recommendations for aerosol-generating procedures performed on COVID-19 patients:</a:t>
            </a:r>
          </a:p>
          <a:p>
            <a:pPr algn="ctr"/>
            <a:endParaRPr lang="en-US" u="sng" dirty="0">
              <a:solidFill>
                <a:srgbClr val="2D2C2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2C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fitted respirator (N95, FFP2, or equivalent) as opposed to surgical/medical masks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2C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2C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Long-sleeved gown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2C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Eye protection (goggles/face shield)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15DD17-352A-47B6-8809-D29A817D3090}"/>
              </a:ext>
            </a:extLst>
          </p:cNvPr>
          <p:cNvSpPr txBox="1"/>
          <p:nvPr/>
        </p:nvSpPr>
        <p:spPr>
          <a:xfrm>
            <a:off x="1059449" y="4660522"/>
            <a:ext cx="6181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2D2C2C"/>
                </a:solidFill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</a:t>
            </a:r>
            <a:r>
              <a:rPr lang="en-US" sz="1200" dirty="0">
                <a:solidFill>
                  <a:srgbClr val="2D2C2C"/>
                </a:solidFill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current list provided by WHO</a:t>
            </a:r>
            <a:r>
              <a:rPr lang="en-US" sz="1200" u="sng" dirty="0">
                <a:solidFill>
                  <a:srgbClr val="2D2C2C"/>
                </a:solidFill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i="1" dirty="0">
                <a:solidFill>
                  <a:srgbClr val="3077FF"/>
                </a:solidFill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COVID-19 Clinical management: living guidance </a:t>
            </a:r>
            <a:endParaRPr lang="en-US" sz="1200" i="1" dirty="0">
              <a:solidFill>
                <a:srgbClr val="2D2C2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04460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E66A1-9AA6-41C7-809E-4EBAF620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022771" cy="689591"/>
          </a:xfrm>
        </p:spPr>
        <p:txBody>
          <a:bodyPr/>
          <a:lstStyle/>
          <a:p>
            <a:r>
              <a:rPr lang="en-US" dirty="0"/>
              <a:t>Infection Prevention and Control Resources for COVID-19 in non-US Healthcare Settings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A3B8E-7B63-4B87-BD47-09CC3D7E33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022771" cy="3341688"/>
          </a:xfrm>
        </p:spPr>
        <p:txBody>
          <a:bodyPr/>
          <a:lstStyle/>
          <a:p>
            <a:r>
              <a:rPr lang="en-US" dirty="0">
                <a:hlinkClick r:id="rId3"/>
              </a:rPr>
              <a:t>Strategic Priority IPC Activities for Containment and Prevention </a:t>
            </a:r>
            <a:endParaRPr lang="en-US" dirty="0"/>
          </a:p>
          <a:p>
            <a:r>
              <a:rPr lang="en-US" dirty="0">
                <a:hlinkClick r:id="rId4"/>
              </a:rPr>
              <a:t>Triage SOP </a:t>
            </a:r>
            <a:endParaRPr lang="en-US" dirty="0"/>
          </a:p>
          <a:p>
            <a:r>
              <a:rPr lang="en-US" dirty="0">
                <a:hlinkClick r:id="rId5"/>
              </a:rPr>
              <a:t>Identification of Healthcare Workers and Inpatients with Suspected COVID-19</a:t>
            </a:r>
            <a:endParaRPr lang="en-US" dirty="0"/>
          </a:p>
          <a:p>
            <a:r>
              <a:rPr lang="en-US" dirty="0">
                <a:hlinkClick r:id="rId6"/>
              </a:rPr>
              <a:t>Management of Visitors to Healthcare Facilities</a:t>
            </a:r>
            <a:endParaRPr lang="en-US" dirty="0"/>
          </a:p>
          <a:p>
            <a:r>
              <a:rPr lang="en-US" dirty="0">
                <a:hlinkClick r:id="rId7"/>
              </a:rPr>
              <a:t>Interim Operational Considerations for Public Health Management of Healthcare Workers Exposed to or Infected with COVID-19</a:t>
            </a:r>
            <a:endParaRPr lang="en-US" dirty="0"/>
          </a:p>
          <a:p>
            <a:r>
              <a:rPr lang="en-US" dirty="0">
                <a:hlinkClick r:id="rId8"/>
              </a:rPr>
              <a:t>Operational Considerations in Outpatient Facilities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5014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30121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DB16-7745-47B3-AC12-3FAEC08C9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E237D-827C-46C3-9977-078E8B171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984704"/>
            <a:ext cx="8229600" cy="3341688"/>
          </a:xfrm>
        </p:spPr>
        <p:txBody>
          <a:bodyPr/>
          <a:lstStyle/>
          <a:p>
            <a:r>
              <a:rPr lang="en-US" dirty="0"/>
              <a:t>Coronavirus Background</a:t>
            </a:r>
          </a:p>
          <a:p>
            <a:r>
              <a:rPr lang="en-US" dirty="0"/>
              <a:t>Coronavirus Disease 2019 (COVID-19)</a:t>
            </a:r>
          </a:p>
          <a:p>
            <a:pPr lvl="1"/>
            <a:r>
              <a:rPr lang="en-US" dirty="0"/>
              <a:t>Emergence of COVID-19</a:t>
            </a:r>
          </a:p>
          <a:p>
            <a:pPr lvl="1"/>
            <a:r>
              <a:rPr lang="en-US" dirty="0"/>
              <a:t>Transmission</a:t>
            </a:r>
          </a:p>
          <a:p>
            <a:pPr lvl="1"/>
            <a:r>
              <a:rPr lang="en-US" dirty="0"/>
              <a:t>Symptoms </a:t>
            </a:r>
          </a:p>
          <a:p>
            <a:r>
              <a:rPr lang="en-US" dirty="0"/>
              <a:t>COVID-19 Prevention and Treatment</a:t>
            </a:r>
          </a:p>
          <a:p>
            <a:r>
              <a:rPr lang="en-US" dirty="0"/>
              <a:t>Infection Prevention and Control (IPC) for COVID-19</a:t>
            </a:r>
          </a:p>
        </p:txBody>
      </p:sp>
    </p:spTree>
    <p:extLst>
      <p:ext uri="{BB962C8B-B14F-4D97-AF65-F5344CB8AC3E}">
        <p14:creationId xmlns:p14="http://schemas.microsoft.com/office/powerpoint/2010/main" val="265235748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Coronavirus Background</a:t>
            </a:r>
          </a:p>
        </p:txBody>
      </p:sp>
    </p:spTree>
    <p:extLst>
      <p:ext uri="{BB962C8B-B14F-4D97-AF65-F5344CB8AC3E}">
        <p14:creationId xmlns:p14="http://schemas.microsoft.com/office/powerpoint/2010/main" val="146016563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Coronaviruses (CoV)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5403273" cy="3496252"/>
          </a:xfrm>
        </p:spPr>
        <p:txBody>
          <a:bodyPr/>
          <a:lstStyle/>
          <a:p>
            <a:r>
              <a:rPr lang="en-US" dirty="0"/>
              <a:t>Coronaviruses are a large family of viruses that can cause illness in animals or humans </a:t>
            </a:r>
          </a:p>
          <a:p>
            <a:r>
              <a:rPr lang="en-US" dirty="0"/>
              <a:t>In humans, several known coronaviruses can cause respiratory infections</a:t>
            </a:r>
          </a:p>
          <a:p>
            <a:pPr lvl="1"/>
            <a:r>
              <a:rPr lang="en-US" sz="1800" dirty="0"/>
              <a:t>Ranging from the common cold to more severe diseases such as severe acute respiratory syndrome (SARS), Middle East respiratory syndrome (MERS) and coronavirus disease 2019 (COVID-19)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8DB833-9F33-40C6-B18B-707690B31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362" y="924823"/>
            <a:ext cx="2534438" cy="329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5664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Coronavirus Disease 2019 (COVID-19)</a:t>
            </a:r>
          </a:p>
        </p:txBody>
      </p:sp>
    </p:spTree>
    <p:extLst>
      <p:ext uri="{BB962C8B-B14F-4D97-AF65-F5344CB8AC3E}">
        <p14:creationId xmlns:p14="http://schemas.microsoft.com/office/powerpoint/2010/main" val="4962230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COVID-19: Emergence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07246" y="1170164"/>
            <a:ext cx="5029200" cy="3496252"/>
          </a:xfrm>
        </p:spPr>
        <p:txBody>
          <a:bodyPr/>
          <a:lstStyle/>
          <a:p>
            <a:r>
              <a:rPr lang="en-US" dirty="0"/>
              <a:t>Identified in Wuhan, China in December 2019</a:t>
            </a:r>
          </a:p>
          <a:p>
            <a:r>
              <a:rPr lang="en-US" dirty="0"/>
              <a:t>COVID-19 is caused by the virus SARS-CoV-2 </a:t>
            </a:r>
          </a:p>
          <a:p>
            <a:r>
              <a:rPr lang="en-US" dirty="0"/>
              <a:t>Early in the outbreak, many patients were reported to have a link to a large seafood and live animal market</a:t>
            </a:r>
          </a:p>
          <a:p>
            <a:pPr lvl="1"/>
            <a:r>
              <a:rPr lang="en-US" sz="1800" dirty="0"/>
              <a:t>Later, no link to the market indicating person-to-person spread of the disease</a:t>
            </a:r>
          </a:p>
          <a:p>
            <a:r>
              <a:rPr lang="en-US" dirty="0"/>
              <a:t>Travel-related exportation of cases reported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32109-15B8-46C3-A83B-D30B30E4B09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6446" y="1060802"/>
            <a:ext cx="3940122" cy="29125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242AA7-9E6E-4E25-9573-C7B9A93FE659}"/>
              </a:ext>
            </a:extLst>
          </p:cNvPr>
          <p:cNvSpPr txBox="1"/>
          <p:nvPr/>
        </p:nvSpPr>
        <p:spPr>
          <a:xfrm>
            <a:off x="5791787" y="4138568"/>
            <a:ext cx="3059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88A"/>
                </a:solidFill>
              </a:rPr>
              <a:t> </a:t>
            </a:r>
            <a:r>
              <a:rPr lang="en-US" sz="1200" dirty="0">
                <a:solidFill>
                  <a:srgbClr val="00788A"/>
                </a:solidFill>
                <a:hlinkClick r:id="rId4"/>
              </a:rPr>
              <a:t>https://www.healthpolicy-watch.org/</a:t>
            </a:r>
            <a:endParaRPr lang="en-US" sz="1200" dirty="0">
              <a:solidFill>
                <a:srgbClr val="00788A"/>
              </a:solidFill>
            </a:endParaRPr>
          </a:p>
          <a:p>
            <a:endParaRPr lang="en-US" sz="1200" dirty="0">
              <a:solidFill>
                <a:srgbClr val="0078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433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393"/>
            <a:ext cx="8229600" cy="689591"/>
          </a:xfrm>
        </p:spPr>
        <p:txBody>
          <a:bodyPr/>
          <a:lstStyle/>
          <a:p>
            <a:r>
              <a:rPr lang="en-US" dirty="0"/>
              <a:t>COVID-19: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616895"/>
            <a:ext cx="6808124" cy="3517404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There are three main ways that COVID-19 can be spread: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Breathing in air when close to an infected person who is exhaling small droplets and particles that contain the virus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Having small droplets and particles that contain virus land on the eyes, nose or mouth - especially through splashes and sprays like a cough or sneeze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Touching the eyes, nose or mouth with hands that have virus on them 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1DF85CF-FF2D-4EFD-B2EA-03F2F37E8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740" y="1550189"/>
            <a:ext cx="2102260" cy="19767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FD8CE2-E867-4CED-BE60-59711B2DFDAC}"/>
              </a:ext>
            </a:extLst>
          </p:cNvPr>
          <p:cNvSpPr txBox="1"/>
          <p:nvPr/>
        </p:nvSpPr>
        <p:spPr>
          <a:xfrm>
            <a:off x="1158240" y="4582145"/>
            <a:ext cx="2432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CDC Guidance: How COVID Spreads </a:t>
            </a:r>
            <a:endParaRPr lang="en-US" sz="12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4558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0593C-A7A4-4974-A650-3A46C8C80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8252"/>
            <a:ext cx="8501743" cy="689591"/>
          </a:xfrm>
        </p:spPr>
        <p:txBody>
          <a:bodyPr/>
          <a:lstStyle/>
          <a:p>
            <a:r>
              <a:rPr lang="en-US" dirty="0"/>
              <a:t>COVID-19: Circumstances that can increase risk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9BB66-8C99-4D56-9AB2-79162FC718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Poor ventilation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In enclosed and poorly ventilated space, the amount of virus in the air can build up and cause infections further away from an infectious space</a:t>
            </a:r>
            <a:r>
              <a:rPr lang="en-US" baseline="30000" dirty="0">
                <a:solidFill>
                  <a:srgbClr val="000000"/>
                </a:solidFill>
              </a:rPr>
              <a:t>1,2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/>
          </a:p>
          <a:p>
            <a:r>
              <a:rPr lang="en-US" dirty="0"/>
              <a:t>Prolonged exposure to someone who might be infected </a:t>
            </a:r>
          </a:p>
          <a:p>
            <a:r>
              <a:rPr lang="en-US" dirty="0"/>
              <a:t>Close contact – less than 1.8 meter (6 ft)</a:t>
            </a:r>
            <a:r>
              <a:rPr lang="en-US" dirty="0">
                <a:solidFill>
                  <a:srgbClr val="000000"/>
                </a:solidFill>
              </a:rPr>
              <a:t>*</a:t>
            </a:r>
          </a:p>
          <a:p>
            <a:r>
              <a:rPr lang="en-US" dirty="0"/>
              <a:t>Activities that lead to exposure to a greater amount of respiratory fluids (i.e. aerosol generating procedures)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AB11F-4D82-42BC-8E4E-B9CA584BD257}"/>
              </a:ext>
            </a:extLst>
          </p:cNvPr>
          <p:cNvSpPr txBox="1"/>
          <p:nvPr/>
        </p:nvSpPr>
        <p:spPr>
          <a:xfrm>
            <a:off x="1078498" y="4328917"/>
            <a:ext cx="788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00" i="1" dirty="0">
                <a:solidFill>
                  <a:srgbClr val="0F56DC"/>
                </a:solidFill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i="1" baseline="30000" dirty="0">
                <a:solidFill>
                  <a:srgbClr val="0F56DC"/>
                </a:solidFill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-US" sz="1200" i="1" dirty="0">
                <a:solidFill>
                  <a:srgbClr val="0F56DC"/>
                </a:solidFill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CDC Guidance: Ventilation in Buildings </a:t>
            </a:r>
            <a:r>
              <a:rPr lang="en-US" sz="1200" i="1" dirty="0">
                <a:solidFill>
                  <a:srgbClr val="0F56DC"/>
                </a:solidFill>
                <a:latin typeface="Calibri" panose="020F0502020204030204" pitchFamily="34" charset="0"/>
              </a:rPr>
              <a:t>, </a:t>
            </a:r>
            <a:r>
              <a:rPr lang="en-US" sz="1200" i="1" baseline="30000" dirty="0">
                <a:solidFill>
                  <a:srgbClr val="0F56DC"/>
                </a:solidFill>
                <a:latin typeface="Calibri" panose="020F0502020204030204" pitchFamily="34" charset="0"/>
              </a:rPr>
              <a:t>2  </a:t>
            </a:r>
            <a:r>
              <a:rPr lang="en-US" sz="1200" i="1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WHO Roadmap to improve and ensure good indoor ventilation in the context of COVID-19 </a:t>
            </a:r>
            <a:endParaRPr lang="en-US" sz="1200" i="1" dirty="0">
              <a:solidFill>
                <a:schemeClr val="accent6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BA58B1-E314-4968-8319-765114724C47}"/>
              </a:ext>
            </a:extLst>
          </p:cNvPr>
          <p:cNvSpPr txBox="1"/>
          <p:nvPr/>
        </p:nvSpPr>
        <p:spPr>
          <a:xfrm>
            <a:off x="1078498" y="4192786"/>
            <a:ext cx="5784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* Based on CDC recommendation. WHO recommends at least 1 meter apart</a:t>
            </a:r>
          </a:p>
        </p:txBody>
      </p:sp>
    </p:spTree>
    <p:extLst>
      <p:ext uri="{BB962C8B-B14F-4D97-AF65-F5344CB8AC3E}">
        <p14:creationId xmlns:p14="http://schemas.microsoft.com/office/powerpoint/2010/main" val="284866450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ster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11798AB5217849912631DAF75A3B79" ma:contentTypeVersion="12" ma:contentTypeDescription="Create a new document." ma:contentTypeScope="" ma:versionID="c6075ade2e8d92ad4b5ee7b7995d8b88">
  <xsd:schema xmlns:xsd="http://www.w3.org/2001/XMLSchema" xmlns:xs="http://www.w3.org/2001/XMLSchema" xmlns:p="http://schemas.microsoft.com/office/2006/metadata/properties" xmlns:ns3="a0d95979-b78d-4456-a83d-a4e89158df7f" xmlns:ns4="508508a9-2d59-4074-9a0f-ccfddcb81bc1" targetNamespace="http://schemas.microsoft.com/office/2006/metadata/properties" ma:root="true" ma:fieldsID="3a17de55e1926491756ed48583f5f698" ns3:_="" ns4:_="">
    <xsd:import namespace="a0d95979-b78d-4456-a83d-a4e89158df7f"/>
    <xsd:import namespace="508508a9-2d59-4074-9a0f-ccfddcb81b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d95979-b78d-4456-a83d-a4e89158d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8508a9-2d59-4074-9a0f-ccfddcb81bc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C5A8ED-4866-40D3-8A21-2D266B0718C6}">
  <ds:schemaRefs>
    <ds:schemaRef ds:uri="http://www.w3.org/XML/1998/namespace"/>
    <ds:schemaRef ds:uri="http://schemas.microsoft.com/office/2006/metadata/properties"/>
    <ds:schemaRef ds:uri="508508a9-2d59-4074-9a0f-ccfddcb81bc1"/>
    <ds:schemaRef ds:uri="http://purl.org/dc/terms/"/>
    <ds:schemaRef ds:uri="a0d95979-b78d-4456-a83d-a4e89158df7f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33EF46B-D1D9-472A-9C8B-29C7DE59FF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C51B15-9B23-4BB1-81AD-7CF8347B08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d95979-b78d-4456-a83d-a4e89158df7f"/>
    <ds:schemaRef ds:uri="508508a9-2d59-4074-9a0f-ccfddcb81b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6689</TotalTime>
  <Words>2704</Words>
  <Application>Microsoft Office PowerPoint</Application>
  <PresentationFormat>On-screen Show (16:9)</PresentationFormat>
  <Paragraphs>276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Courier New</vt:lpstr>
      <vt:lpstr>Myriad Web Pro</vt:lpstr>
      <vt:lpstr>Arial</vt:lpstr>
      <vt:lpstr>Wingdings</vt:lpstr>
      <vt:lpstr>Master</vt:lpstr>
      <vt:lpstr>Summary of Changes </vt:lpstr>
      <vt:lpstr>COVID-19 Overview and Infection Prevention and Control Priorities in non-US Healthcare Settings</vt:lpstr>
      <vt:lpstr>Outline</vt:lpstr>
      <vt:lpstr>Coronavirus Background</vt:lpstr>
      <vt:lpstr>Coronaviruses (CoV) </vt:lpstr>
      <vt:lpstr>Coronavirus Disease 2019 (COVID-19)</vt:lpstr>
      <vt:lpstr>COVID-19: Emergence</vt:lpstr>
      <vt:lpstr>COVID-19: Transmission</vt:lpstr>
      <vt:lpstr>COVID-19: Circumstances that can increase risk</vt:lpstr>
      <vt:lpstr>COVID-19: Symptoms</vt:lpstr>
      <vt:lpstr>COVID-19: People at higher risk for severe illness</vt:lpstr>
      <vt:lpstr>COVID-19 Prevention</vt:lpstr>
      <vt:lpstr>COVID-19: Preventative actions – vaccination </vt:lpstr>
      <vt:lpstr>COVID-19: Preventative actions - masks</vt:lpstr>
      <vt:lpstr>COVID-19: Other preventative actions to continue</vt:lpstr>
      <vt:lpstr>Infection Prevention and Control (IPC) for COVID-19</vt:lpstr>
      <vt:lpstr>What is IPC? </vt:lpstr>
      <vt:lpstr>COVID-19: IPC Priorities </vt:lpstr>
      <vt:lpstr>COVID-19: IPC in the context of vaccination delivery  </vt:lpstr>
      <vt:lpstr>Standard and Transmission-Based Precautions </vt:lpstr>
      <vt:lpstr>Standard Precautions </vt:lpstr>
      <vt:lpstr>COVID-19: Transmission-Based Precautions</vt:lpstr>
      <vt:lpstr>COVID-19: Transmission-Based Precautions</vt:lpstr>
      <vt:lpstr>COVID-19: PPE</vt:lpstr>
      <vt:lpstr>Aerosol-Generating Procedures*</vt:lpstr>
      <vt:lpstr>Infection Prevention and Control Resources for COVID-19 in non-US Healthcare Settings </vt:lpstr>
      <vt:lpstr>PowerPoint Presentation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nCoV_template_PPT_GEN_PUB</dc:title>
  <dc:creator>Centers for Disease Control and Prevention</dc:creator>
  <cp:lastModifiedBy>Dennison, Cori (CDC/DDID/NCEZID/DHQP) (CTR)</cp:lastModifiedBy>
  <cp:revision>433</cp:revision>
  <dcterms:created xsi:type="dcterms:W3CDTF">2011-03-17T17:43:16Z</dcterms:created>
  <dcterms:modified xsi:type="dcterms:W3CDTF">2021-07-27T23:35:03Z</dcterms:modified>
  <cp:category>GS Emergency Response</cp:category>
  <cp:contentStatus>CS 315114-A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0x010100EE11798AB5217849912631DAF75A3B79</vt:lpwstr>
  </property>
  <property fmtid="{D5CDD505-2E9C-101B-9397-08002B2CF9AE}" pid="4" name="TaxKeyword">
    <vt:lpwstr/>
  </property>
  <property fmtid="{D5CDD505-2E9C-101B-9397-08002B2CF9AE}" pid="5" name="MSIP_Label_7b94a7b8-f06c-4dfe-bdcc-9b548fd58c31_Enabled">
    <vt:lpwstr>true</vt:lpwstr>
  </property>
  <property fmtid="{D5CDD505-2E9C-101B-9397-08002B2CF9AE}" pid="6" name="MSIP_Label_7b94a7b8-f06c-4dfe-bdcc-9b548fd58c31_SetDate">
    <vt:lpwstr>2021-05-24T15:49:29Z</vt:lpwstr>
  </property>
  <property fmtid="{D5CDD505-2E9C-101B-9397-08002B2CF9AE}" pid="7" name="MSIP_Label_7b94a7b8-f06c-4dfe-bdcc-9b548fd58c31_Method">
    <vt:lpwstr>Privileged</vt:lpwstr>
  </property>
  <property fmtid="{D5CDD505-2E9C-101B-9397-08002B2CF9AE}" pid="8" name="MSIP_Label_7b94a7b8-f06c-4dfe-bdcc-9b548fd58c31_Name">
    <vt:lpwstr>7b94a7b8-f06c-4dfe-bdcc-9b548fd58c31</vt:lpwstr>
  </property>
  <property fmtid="{D5CDD505-2E9C-101B-9397-08002B2CF9AE}" pid="9" name="MSIP_Label_7b94a7b8-f06c-4dfe-bdcc-9b548fd58c31_SiteId">
    <vt:lpwstr>9ce70869-60db-44fd-abe8-d2767077fc8f</vt:lpwstr>
  </property>
  <property fmtid="{D5CDD505-2E9C-101B-9397-08002B2CF9AE}" pid="10" name="MSIP_Label_7b94a7b8-f06c-4dfe-bdcc-9b548fd58c31_ActionId">
    <vt:lpwstr>20242858-7091-4147-9004-8db7a480a0a4</vt:lpwstr>
  </property>
  <property fmtid="{D5CDD505-2E9C-101B-9397-08002B2CF9AE}" pid="11" name="MSIP_Label_7b94a7b8-f06c-4dfe-bdcc-9b548fd58c31_ContentBits">
    <vt:lpwstr>0</vt:lpwstr>
  </property>
</Properties>
</file>